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81" r:id="rId5"/>
    <p:sldId id="282" r:id="rId6"/>
    <p:sldId id="283" r:id="rId7"/>
    <p:sldId id="276" r:id="rId8"/>
    <p:sldId id="280" r:id="rId9"/>
    <p:sldId id="279" r:id="rId10"/>
    <p:sldId id="275" r:id="rId11"/>
    <p:sldId id="274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9D418DF-AF10-42E4-ADB9-8BE29E4C3E40}" type="datetimeFigureOut">
              <a:rPr lang="ru-RU" smtClean="0"/>
              <a:pPr/>
              <a:t>10.02.2016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8121855C-5361-4C5D-9102-3735BF7E81D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</a:rPr>
              <a:t>МЕТОДЫ ИССЛЕДОВАНИЯ ЛИЧНОСТНЫХ КАЧЕСТВ СПОРТИВНОГО ПЕДАГОГА</a:t>
            </a:r>
            <a:br>
              <a:rPr lang="ru-RU" sz="2800" dirty="0" smtClean="0">
                <a:solidFill>
                  <a:srgbClr val="0070C0"/>
                </a:solidFill>
              </a:rPr>
            </a:b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" y="4797152"/>
            <a:ext cx="4953000" cy="855386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Буркова А.М.</a:t>
            </a:r>
          </a:p>
          <a:p>
            <a:r>
              <a:rPr lang="ru-RU" sz="2000" dirty="0" smtClean="0">
                <a:solidFill>
                  <a:schemeClr val="tx2">
                    <a:lumMod val="50000"/>
                  </a:schemeClr>
                </a:solidFill>
              </a:rPr>
              <a:t>Доцент, кандидат педагогических наук </a:t>
            </a:r>
          </a:p>
          <a:p>
            <a:endParaRPr lang="ru-RU" sz="20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2017713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88640"/>
            <a:ext cx="5976045" cy="936104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3203848" y="1679288"/>
            <a:ext cx="4464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lvl="0">
              <a:spcBef>
                <a:spcPts val="300"/>
              </a:spcBef>
              <a:buClr>
                <a:srgbClr val="9BBB59"/>
              </a:buClr>
            </a:pPr>
            <a:r>
              <a:rPr lang="ru-RU" sz="2400" dirty="0">
                <a:solidFill>
                  <a:srgbClr val="FF0000"/>
                </a:solidFill>
              </a:rPr>
              <a:t>Психология работы тренера</a:t>
            </a:r>
          </a:p>
        </p:txBody>
      </p:sp>
    </p:spTree>
    <p:extLst>
      <p:ext uri="{BB962C8B-B14F-4D97-AF65-F5344CB8AC3E}">
        <p14:creationId xmlns:p14="http://schemas.microsoft.com/office/powerpoint/2010/main" xmlns="" val="1093671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2800" dirty="0" err="1" smtClean="0">
                <a:solidFill>
                  <a:srgbClr val="C00000"/>
                </a:solidFill>
              </a:rPr>
              <a:t>акмеологический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анализ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dirty="0" smtClean="0"/>
              <a:t>1позволяет </a:t>
            </a:r>
            <a:r>
              <a:rPr lang="ru-RU" dirty="0"/>
              <a:t>выявить определяющие </a:t>
            </a:r>
            <a:r>
              <a:rPr lang="ru-RU" dirty="0" err="1" smtClean="0"/>
              <a:t>акмеологические</a:t>
            </a:r>
            <a:r>
              <a:rPr lang="ru-RU" dirty="0" smtClean="0"/>
              <a:t> </a:t>
            </a:r>
            <a:r>
              <a:rPr lang="ru-RU" dirty="0"/>
              <a:t>условия и факторы, инварианты профессионализма.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С </a:t>
            </a:r>
            <a:r>
              <a:rPr lang="ru-RU" dirty="0"/>
              <a:t>его помощью строятся прогнозы и выбираются пути и способы </a:t>
            </a:r>
            <a:r>
              <a:rPr lang="ru-RU" dirty="0" smtClean="0"/>
              <a:t>развития </a:t>
            </a:r>
            <a:r>
              <a:rPr lang="ru-RU" dirty="0"/>
              <a:t>личности и ее профессионализма. </a:t>
            </a:r>
            <a:endParaRPr lang="ru-RU" dirty="0" smtClean="0"/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err="1" smtClean="0"/>
              <a:t>Акмеологический</a:t>
            </a:r>
            <a:r>
              <a:rPr lang="ru-RU" dirty="0" smtClean="0"/>
              <a:t> </a:t>
            </a:r>
            <a:r>
              <a:rPr lang="ru-RU" dirty="0"/>
              <a:t>анализ включает поиск закономерностей, механизмов, способствующих </a:t>
            </a:r>
            <a:r>
              <a:rPr lang="ru-RU" dirty="0" smtClean="0"/>
              <a:t>достижению </a:t>
            </a:r>
            <a:r>
              <a:rPr lang="ru-RU" dirty="0"/>
              <a:t>профессионализма или препятствующих этому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dirty="0" err="1"/>
              <a:t>Акмеологическая</a:t>
            </a:r>
            <a:r>
              <a:rPr lang="ru-RU" dirty="0"/>
              <a:t> экспертиза – это комплексная оценка субъектов труда, направленная на выявление уровня их профессионализма и резервов его повышения, а также резервов личностного </a:t>
            </a:r>
            <a:r>
              <a:rPr lang="ru-RU" dirty="0" smtClean="0"/>
              <a:t>совершенствования.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79598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2800" dirty="0" err="1" smtClean="0">
                <a:solidFill>
                  <a:srgbClr val="C00000"/>
                </a:solidFill>
              </a:rPr>
              <a:t>акмеологический</a:t>
            </a:r>
            <a:r>
              <a:rPr lang="ru-RU" sz="2800" dirty="0" smtClean="0">
                <a:solidFill>
                  <a:srgbClr val="C00000"/>
                </a:solidFill>
              </a:rPr>
              <a:t> </a:t>
            </a:r>
            <a:r>
              <a:rPr lang="ru-RU" sz="2800" dirty="0">
                <a:solidFill>
                  <a:srgbClr val="C00000"/>
                </a:solidFill>
              </a:rPr>
              <a:t>эксперимент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smtClean="0"/>
              <a:t>1метод</a:t>
            </a:r>
            <a:r>
              <a:rPr lang="ru-RU" dirty="0"/>
              <a:t>, в рамках которого </a:t>
            </a:r>
            <a:r>
              <a:rPr lang="ru-RU" dirty="0" err="1" smtClean="0"/>
              <a:t>акмеолог</a:t>
            </a:r>
            <a:r>
              <a:rPr lang="ru-RU" dirty="0" smtClean="0"/>
              <a:t> </a:t>
            </a:r>
            <a:r>
              <a:rPr lang="ru-RU" dirty="0"/>
              <a:t>варьирует условия становления специалиста и характер </a:t>
            </a:r>
            <a:r>
              <a:rPr lang="ru-RU" dirty="0" smtClean="0"/>
              <a:t>возникающих </a:t>
            </a:r>
            <a:r>
              <a:rPr lang="ru-RU" dirty="0"/>
              <a:t>качественных позитивных изменений в его личностном и профессиональном развитии.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В </a:t>
            </a:r>
            <a:r>
              <a:rPr lang="ru-RU" dirty="0"/>
              <a:t>процессе </a:t>
            </a:r>
            <a:r>
              <a:rPr lang="ru-RU" dirty="0" err="1"/>
              <a:t>акмеологического</a:t>
            </a:r>
            <a:r>
              <a:rPr lang="ru-RU" dirty="0"/>
              <a:t> </a:t>
            </a:r>
            <a:r>
              <a:rPr lang="ru-RU" dirty="0" smtClean="0"/>
              <a:t>эксперимента </a:t>
            </a:r>
            <a:r>
              <a:rPr lang="ru-RU" dirty="0"/>
              <a:t>изменениям подлежат следующие свойства и характеристики субъекта развития: уровни продуктивности профессиональной </a:t>
            </a:r>
            <a:r>
              <a:rPr lang="ru-RU" dirty="0" smtClean="0"/>
              <a:t>деятельности</a:t>
            </a:r>
            <a:r>
              <a:rPr lang="ru-RU" dirty="0"/>
              <a:t>, уровни зрелости личности, психические новообразования, этапы становления субъекта деятельности.</a:t>
            </a:r>
          </a:p>
          <a:p>
            <a:pPr marL="109728" indent="0">
              <a:buNone/>
            </a:pPr>
            <a:r>
              <a:rPr lang="ru-RU" dirty="0"/>
              <a:t>Основными инструментальными методами в </a:t>
            </a:r>
            <a:r>
              <a:rPr lang="ru-RU" dirty="0" err="1"/>
              <a:t>акмеологических</a:t>
            </a:r>
            <a:r>
              <a:rPr lang="ru-RU" dirty="0"/>
              <a:t> исследованиях можно  считать: экспертные опросы, собеседования со специалистами, анализ документов, </a:t>
            </a:r>
            <a:r>
              <a:rPr lang="ru-RU" dirty="0" err="1"/>
              <a:t>профессиографические</a:t>
            </a:r>
            <a:r>
              <a:rPr lang="ru-RU" dirty="0"/>
              <a:t> описания.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Психологическое </a:t>
            </a:r>
            <a:r>
              <a:rPr lang="ru-RU" dirty="0"/>
              <a:t>тестирование, анализ изменений в личностно-профессиональном развитии. </a:t>
            </a:r>
          </a:p>
        </p:txBody>
      </p:sp>
    </p:spTree>
    <p:extLst>
      <p:ext uri="{BB962C8B-B14F-4D97-AF65-F5344CB8AC3E}">
        <p14:creationId xmlns:p14="http://schemas.microsoft.com/office/powerpoint/2010/main" xmlns="" val="40795982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ВЫВОДЫ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ru-RU" dirty="0" smtClean="0"/>
              <a:t>1. </a:t>
            </a:r>
            <a:r>
              <a:rPr lang="ru-RU" sz="2800" dirty="0" smtClean="0"/>
              <a:t>Одной из новых наук изучающих профессиональное становления является </a:t>
            </a:r>
            <a:r>
              <a:rPr lang="ru-RU" sz="2800" dirty="0" err="1" smtClean="0"/>
              <a:t>акмеология</a:t>
            </a:r>
            <a:endParaRPr lang="ru-RU" sz="2800" dirty="0"/>
          </a:p>
          <a:p>
            <a:pPr marL="109728" indent="0">
              <a:buNone/>
            </a:pPr>
            <a:r>
              <a:rPr lang="ru-RU" sz="2800" dirty="0" smtClean="0"/>
              <a:t>2. В раках </a:t>
            </a:r>
            <a:r>
              <a:rPr lang="ru-RU" sz="2800" dirty="0" err="1" smtClean="0"/>
              <a:t>акмеологии</a:t>
            </a:r>
            <a:r>
              <a:rPr lang="ru-RU" sz="2800" dirty="0" smtClean="0"/>
              <a:t> ставится задача выявить те характеристики личности, психофизиологические, психологические и личностные, которые обеспечивают рост профессионального мастерства.</a:t>
            </a:r>
          </a:p>
          <a:p>
            <a:pPr marL="109728" indent="0">
              <a:buNone/>
            </a:pPr>
            <a:r>
              <a:rPr lang="ru-RU" sz="2800" dirty="0" smtClean="0"/>
              <a:t>3. Выделяют несколько уровней методов </a:t>
            </a:r>
            <a:r>
              <a:rPr lang="ru-RU" sz="2800" dirty="0" err="1" smtClean="0"/>
              <a:t>акмеологического</a:t>
            </a:r>
            <a:r>
              <a:rPr lang="ru-RU" sz="2800" dirty="0" smtClean="0"/>
              <a:t> исследования личностных качеств спортивного педагога.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28736854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066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rgbClr val="C00000"/>
                </a:solidFill>
              </a:rPr>
              <a:t>ИСПОЛЬЗОВАННАЯ ЛИТЕРАТУРА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755576" y="1412776"/>
            <a:ext cx="7931224" cy="4680520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endParaRPr lang="ru-RU" dirty="0"/>
          </a:p>
          <a:p>
            <a:pPr marL="109728" indent="0">
              <a:buNone/>
            </a:pPr>
            <a:r>
              <a:rPr lang="ru-RU" sz="5600" dirty="0" smtClean="0"/>
              <a:t>1.Бордовская </a:t>
            </a:r>
            <a:r>
              <a:rPr lang="ru-RU" sz="5600" dirty="0"/>
              <a:t>Н.В. Педагогика: учебник для вузов /Н.В. </a:t>
            </a:r>
            <a:r>
              <a:rPr lang="ru-RU" sz="5600" dirty="0" err="1"/>
              <a:t>Бордовская</a:t>
            </a:r>
            <a:r>
              <a:rPr lang="ru-RU" sz="5600" dirty="0"/>
              <a:t>, А.А. </a:t>
            </a:r>
            <a:r>
              <a:rPr lang="ru-RU" sz="5600" dirty="0" err="1"/>
              <a:t>Реан</a:t>
            </a:r>
            <a:r>
              <a:rPr lang="ru-RU" sz="5600" dirty="0"/>
              <a:t>. СПб.: Питер, 2001.299 с.</a:t>
            </a:r>
          </a:p>
          <a:p>
            <a:pPr marL="109728" indent="0">
              <a:buNone/>
            </a:pPr>
            <a:r>
              <a:rPr lang="ru-RU" sz="5600" dirty="0" smtClean="0"/>
              <a:t>2.Дергач </a:t>
            </a:r>
            <a:r>
              <a:rPr lang="ru-RU" sz="5600" dirty="0"/>
              <a:t>А.А. </a:t>
            </a:r>
            <a:r>
              <a:rPr lang="ru-RU" sz="5600" dirty="0" err="1"/>
              <a:t>Акмеология</a:t>
            </a:r>
            <a:r>
              <a:rPr lang="ru-RU" sz="5600" dirty="0"/>
              <a:t>: учеб. пособие /А.А. Дергач, В.Г. </a:t>
            </a:r>
            <a:r>
              <a:rPr lang="ru-RU" sz="5600" dirty="0" err="1"/>
              <a:t>Зазыкин</a:t>
            </a:r>
            <a:r>
              <a:rPr lang="ru-RU" sz="5600" dirty="0"/>
              <a:t>. </a:t>
            </a:r>
            <a:r>
              <a:rPr lang="ru-RU" sz="5600" dirty="0" err="1"/>
              <a:t>Спб</a:t>
            </a:r>
            <a:r>
              <a:rPr lang="ru-RU" sz="5600" dirty="0"/>
              <a:t>.: Питер, 2003</a:t>
            </a:r>
            <a:r>
              <a:rPr lang="ru-RU" sz="5600" dirty="0" smtClean="0"/>
              <a:t>.   256 </a:t>
            </a:r>
            <a:r>
              <a:rPr lang="ru-RU" sz="5600" dirty="0"/>
              <a:t>с.</a:t>
            </a:r>
          </a:p>
          <a:p>
            <a:pPr marL="109728" indent="0">
              <a:buNone/>
            </a:pPr>
            <a:r>
              <a:rPr lang="ru-RU" sz="5600" dirty="0"/>
              <a:t>3</a:t>
            </a:r>
            <a:r>
              <a:rPr lang="ru-RU" sz="5600" dirty="0" smtClean="0"/>
              <a:t>. </a:t>
            </a:r>
            <a:r>
              <a:rPr lang="ru-RU" sz="5600" dirty="0"/>
              <a:t>Жукова О.Л. </a:t>
            </a:r>
            <a:r>
              <a:rPr lang="ru-RU" sz="5600" dirty="0" err="1"/>
              <a:t>Акмеология</a:t>
            </a:r>
            <a:r>
              <a:rPr lang="ru-RU" sz="5600" dirty="0"/>
              <a:t> физической культуры и спорта: учеб. пособие. Екатеринбург: ГОУ ВПО УГТУ-УПИ, 2006. </a:t>
            </a:r>
          </a:p>
          <a:p>
            <a:pPr marL="109728" indent="0">
              <a:buNone/>
            </a:pPr>
            <a:r>
              <a:rPr lang="ru-RU" sz="5600" dirty="0" smtClean="0"/>
              <a:t>4.Корх </a:t>
            </a:r>
            <a:r>
              <a:rPr lang="ru-RU" sz="5600" dirty="0"/>
              <a:t>А.Я. Тренер: деятельность и личность /А.Я. </a:t>
            </a:r>
            <a:r>
              <a:rPr lang="ru-RU" sz="5600" dirty="0" err="1"/>
              <a:t>Корх</a:t>
            </a:r>
            <a:r>
              <a:rPr lang="ru-RU" sz="5600" dirty="0"/>
              <a:t>. М.: Терра спорт, 2000. 322 с.</a:t>
            </a:r>
          </a:p>
          <a:p>
            <a:pPr marL="109728" indent="0">
              <a:buNone/>
            </a:pPr>
            <a:r>
              <a:rPr lang="ru-RU" sz="5600" dirty="0" smtClean="0"/>
              <a:t>5.Крайс </a:t>
            </a:r>
            <a:r>
              <a:rPr lang="ru-RU" sz="5600" dirty="0"/>
              <a:t>Г. Психология развития /Г. </a:t>
            </a:r>
            <a:r>
              <a:rPr lang="ru-RU" sz="5600" dirty="0" err="1"/>
              <a:t>Крайс</a:t>
            </a:r>
            <a:r>
              <a:rPr lang="ru-RU" sz="5600" dirty="0"/>
              <a:t>. СПб.: Питер, 2000. 992 с.</a:t>
            </a:r>
          </a:p>
          <a:p>
            <a:pPr marL="109728" indent="0">
              <a:buNone/>
            </a:pPr>
            <a:r>
              <a:rPr lang="ru-RU" sz="5600" dirty="0" smtClean="0"/>
              <a:t>6.Митина </a:t>
            </a:r>
            <a:r>
              <a:rPr lang="ru-RU" sz="5600" dirty="0"/>
              <a:t>Л.М. Психология развития конкурентоспособной личности /Л.М. Митина. М.: Московский психолого-социальный институт; Воронеж: МОДЭК, 2002. 400 с.</a:t>
            </a:r>
          </a:p>
          <a:p>
            <a:pPr marL="109728" indent="0">
              <a:buNone/>
            </a:pPr>
            <a:r>
              <a:rPr lang="ru-RU" sz="5600" dirty="0" smtClean="0"/>
              <a:t>7.Подласый </a:t>
            </a:r>
            <a:r>
              <a:rPr lang="ru-RU" sz="5600" dirty="0"/>
              <a:t>И.П. Педагогика: 100 вопросов – 100 ответов: учебник для студентов высших </a:t>
            </a:r>
            <a:r>
              <a:rPr lang="ru-RU" sz="5600" dirty="0" err="1"/>
              <a:t>пед</a:t>
            </a:r>
            <a:r>
              <a:rPr lang="ru-RU" sz="5600" dirty="0"/>
              <a:t>. учеб. заведений /И.П. </a:t>
            </a:r>
            <a:r>
              <a:rPr lang="ru-RU" sz="5600" dirty="0" err="1"/>
              <a:t>Подласый</a:t>
            </a:r>
            <a:r>
              <a:rPr lang="ru-RU" sz="5600" dirty="0"/>
              <a:t>. М.: Просвещение,2001. 378 с.</a:t>
            </a:r>
          </a:p>
          <a:p>
            <a:pPr marL="109728" indent="0">
              <a:buNone/>
            </a:pPr>
            <a:r>
              <a:rPr lang="ru-RU" sz="5600" dirty="0" smtClean="0"/>
              <a:t>8.Сенько </a:t>
            </a:r>
            <a:r>
              <a:rPr lang="ru-RU" sz="5600" dirty="0"/>
              <a:t>Ю.В. Гуманитарные основы педагогического образования: Курс лекций для студ. </a:t>
            </a:r>
            <a:r>
              <a:rPr lang="ru-RU" sz="5600" dirty="0" err="1"/>
              <a:t>высш</a:t>
            </a:r>
            <a:r>
              <a:rPr lang="ru-RU" sz="5600" dirty="0"/>
              <a:t>. </a:t>
            </a:r>
            <a:r>
              <a:rPr lang="ru-RU" sz="5600" dirty="0" err="1"/>
              <a:t>пед</a:t>
            </a:r>
            <a:r>
              <a:rPr lang="ru-RU" sz="5600" dirty="0"/>
              <a:t>. учеб. заведений /Ю.В. Сенько. М.: Издательский центр «Академия», 2000. </a:t>
            </a:r>
            <a:r>
              <a:rPr lang="ru-RU" sz="5600" dirty="0" smtClean="0"/>
              <a:t>   240 </a:t>
            </a:r>
            <a:r>
              <a:rPr lang="ru-RU" sz="5600" dirty="0"/>
              <a:t>с.</a:t>
            </a:r>
          </a:p>
          <a:p>
            <a:pPr marL="109728" indent="0">
              <a:buNone/>
            </a:pPr>
            <a:r>
              <a:rPr lang="ru-RU" sz="5600" dirty="0" smtClean="0"/>
              <a:t>9.Сидоров </a:t>
            </a:r>
            <a:r>
              <a:rPr lang="ru-RU" sz="5600" dirty="0"/>
              <a:t>А.А. Педагогика: учебник для студ., </a:t>
            </a:r>
            <a:r>
              <a:rPr lang="ru-RU" sz="5600" dirty="0" err="1"/>
              <a:t>асп</a:t>
            </a:r>
            <a:r>
              <a:rPr lang="ru-RU" sz="5600" dirty="0"/>
              <a:t>., преп. и тренеров по </a:t>
            </a:r>
            <a:r>
              <a:rPr lang="ru-RU" sz="5600" dirty="0" err="1"/>
              <a:t>дисц</a:t>
            </a:r>
            <a:r>
              <a:rPr lang="ru-RU" sz="5600" dirty="0"/>
              <a:t>. «Физ. культура» /А.А. Сидоров, М.Б. Прохорова, Б.Д. Си-</a:t>
            </a:r>
            <a:r>
              <a:rPr lang="ru-RU" sz="5600" dirty="0" err="1"/>
              <a:t>нюхин</a:t>
            </a:r>
            <a:r>
              <a:rPr lang="ru-RU" sz="5600" dirty="0"/>
              <a:t>. М.: Терра-Спорт, 2000. 272 с.</a:t>
            </a:r>
          </a:p>
          <a:p>
            <a:pPr marL="109728" indent="0">
              <a:buNone/>
            </a:pPr>
            <a:r>
              <a:rPr lang="ru-RU" sz="5600" dirty="0" smtClean="0"/>
              <a:t>10.Хозяинов </a:t>
            </a:r>
            <a:r>
              <a:rPr lang="ru-RU" sz="5600" dirty="0"/>
              <a:t>Г.И. </a:t>
            </a:r>
            <a:r>
              <a:rPr lang="ru-RU" sz="5600" dirty="0" err="1"/>
              <a:t>Акмеология</a:t>
            </a:r>
            <a:r>
              <a:rPr lang="ru-RU" sz="5600" dirty="0"/>
              <a:t> физической культуры и </a:t>
            </a:r>
            <a:r>
              <a:rPr lang="ru-RU" sz="5600" dirty="0" err="1"/>
              <a:t>спорта:учеб</a:t>
            </a:r>
            <a:r>
              <a:rPr lang="ru-RU" sz="5600" dirty="0"/>
              <a:t>. пособие для студ. </a:t>
            </a:r>
            <a:r>
              <a:rPr lang="ru-RU" sz="5600" dirty="0" err="1"/>
              <a:t>высш</a:t>
            </a:r>
            <a:r>
              <a:rPr lang="ru-RU" sz="5600" dirty="0"/>
              <a:t>. </a:t>
            </a:r>
            <a:r>
              <a:rPr lang="ru-RU" sz="5600" dirty="0" err="1"/>
              <a:t>пед</a:t>
            </a:r>
            <a:r>
              <a:rPr lang="ru-RU" sz="5600" dirty="0"/>
              <a:t>. заведений /Г.И. </a:t>
            </a:r>
            <a:r>
              <a:rPr lang="ru-RU" sz="5600" dirty="0" err="1"/>
              <a:t>Хозяинов</a:t>
            </a:r>
            <a:r>
              <a:rPr lang="ru-RU" sz="5600" dirty="0"/>
              <a:t>, Н.В. Кузь-мина, Л.В. Варфоломеева. М.: Издательский центр «Академия», 2005. 208 с.</a:t>
            </a:r>
          </a:p>
          <a:p>
            <a:pPr marL="109728" indent="0">
              <a:buNone/>
            </a:pPr>
            <a:r>
              <a:rPr lang="ru-RU" sz="5600" dirty="0" smtClean="0"/>
              <a:t>11.Холодов </a:t>
            </a:r>
            <a:r>
              <a:rPr lang="ru-RU" sz="5600" dirty="0"/>
              <a:t>Ж.К. Теория и методика физического воспитания и спорта /Ж.К. Холодов. М.: АСАDЕМА, 2001. 472 с.</a:t>
            </a:r>
          </a:p>
          <a:p>
            <a:endParaRPr lang="ru-RU" sz="5600" dirty="0" smtClean="0"/>
          </a:p>
          <a:p>
            <a:endParaRPr lang="ru-RU" sz="5600" dirty="0"/>
          </a:p>
        </p:txBody>
      </p:sp>
    </p:spTree>
    <p:extLst>
      <p:ext uri="{BB962C8B-B14F-4D97-AF65-F5344CB8AC3E}">
        <p14:creationId xmlns:p14="http://schemas.microsoft.com/office/powerpoint/2010/main" xmlns="" val="2873685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ЦЕЛЬ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1043608" y="1556792"/>
            <a:ext cx="7643192" cy="381642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 smtClean="0"/>
              <a:t>Рассмотреть понятие </a:t>
            </a:r>
            <a:r>
              <a:rPr lang="ru-RU" sz="2800" dirty="0" err="1" smtClean="0"/>
              <a:t>акмеология</a:t>
            </a:r>
            <a:r>
              <a:rPr lang="ru-RU" sz="2800" dirty="0" smtClean="0"/>
              <a:t> </a:t>
            </a:r>
          </a:p>
          <a:p>
            <a:pPr marL="109728" indent="0">
              <a:buNone/>
            </a:pPr>
            <a:endParaRPr lang="ru-RU" sz="2800" dirty="0" smtClean="0"/>
          </a:p>
          <a:p>
            <a:pPr marL="109728" indent="0">
              <a:buNone/>
            </a:pPr>
            <a:r>
              <a:rPr lang="ru-RU" sz="2800" dirty="0" smtClean="0"/>
              <a:t>Выделить основные методы исследования личностных качеств спортивного педагога</a:t>
            </a:r>
          </a:p>
          <a:p>
            <a:pPr marL="109728" indent="0">
              <a:buNone/>
            </a:pPr>
            <a:r>
              <a:rPr lang="ru-RU" sz="2800" dirty="0" smtClean="0"/>
              <a:t>в рамках  </a:t>
            </a:r>
            <a:r>
              <a:rPr lang="ru-RU" sz="2800" dirty="0" err="1" smtClean="0"/>
              <a:t>акмеологического</a:t>
            </a:r>
            <a:r>
              <a:rPr lang="ru-RU" sz="2800" dirty="0" smtClean="0"/>
              <a:t> исследования</a:t>
            </a:r>
          </a:p>
          <a:p>
            <a:pPr marL="109728" indent="0">
              <a:buNone/>
            </a:pP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3159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СОДЕРЖАНИЕ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 smtClean="0"/>
              <a:t>1.Понятие </a:t>
            </a:r>
            <a:r>
              <a:rPr lang="ru-RU" sz="2800" dirty="0" err="1" smtClean="0"/>
              <a:t>акмеология</a:t>
            </a:r>
            <a:endParaRPr lang="ru-RU" sz="2800" dirty="0" smtClean="0"/>
          </a:p>
          <a:p>
            <a:pPr marL="109728" indent="0">
              <a:buNone/>
            </a:pPr>
            <a:r>
              <a:rPr lang="ru-RU" dirty="0" smtClean="0"/>
              <a:t>2.Предмет исследования в науке </a:t>
            </a:r>
            <a:r>
              <a:rPr lang="ru-RU" dirty="0" err="1" smtClean="0"/>
              <a:t>акмеологи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3.Акмеологический уровень  как высший уровень профессионального мастерства</a:t>
            </a:r>
            <a:r>
              <a:rPr lang="ru-RU" dirty="0"/>
              <a:t>	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4. Методы исследования личности спортивного педагога  в рамках </a:t>
            </a:r>
            <a:r>
              <a:rPr lang="ru-RU" dirty="0" err="1" smtClean="0"/>
              <a:t>акмеологического</a:t>
            </a:r>
            <a:r>
              <a:rPr lang="ru-RU" dirty="0" smtClean="0"/>
              <a:t> исследования</a:t>
            </a:r>
            <a:endParaRPr lang="ru-RU" dirty="0"/>
          </a:p>
          <a:p>
            <a:pPr marL="109728" indent="0">
              <a:buNone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8096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err="1">
                <a:solidFill>
                  <a:srgbClr val="C00000"/>
                </a:solidFill>
              </a:rPr>
              <a:t>Акмеология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ru-RU" dirty="0" smtClean="0"/>
              <a:t> </a:t>
            </a:r>
            <a:r>
              <a:rPr lang="ru-RU" dirty="0"/>
              <a:t>(греч. </a:t>
            </a:r>
            <a:r>
              <a:rPr lang="ru-RU" dirty="0" err="1"/>
              <a:t>akme</a:t>
            </a:r>
            <a:r>
              <a:rPr lang="ru-RU" dirty="0"/>
              <a:t> –  пик, вершина, высшая степень до-</a:t>
            </a:r>
            <a:r>
              <a:rPr lang="ru-RU" dirty="0" err="1"/>
              <a:t>стижения</a:t>
            </a:r>
            <a:r>
              <a:rPr lang="ru-RU" dirty="0"/>
              <a:t> чего-либо, точка, острие, расцвет, зрелость, лучшая пора и   от греческого </a:t>
            </a:r>
            <a:r>
              <a:rPr lang="ru-RU" dirty="0" err="1"/>
              <a:t>logos</a:t>
            </a:r>
            <a:r>
              <a:rPr lang="ru-RU" dirty="0"/>
              <a:t> – учение)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изучает </a:t>
            </a:r>
            <a:r>
              <a:rPr lang="ru-RU" dirty="0"/>
              <a:t>закономерности и механизмы развития человека на ступени его профессиональной зрелости (30-50 лет) и при достижении им наиболее высокого уровня в этом развитии – </a:t>
            </a:r>
            <a:r>
              <a:rPr lang="ru-RU" dirty="0" err="1"/>
              <a:t>акме</a:t>
            </a:r>
            <a:r>
              <a:rPr lang="ru-RU" dirty="0"/>
              <a:t>.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Важной </a:t>
            </a:r>
            <a:r>
              <a:rPr lang="ru-RU" dirty="0"/>
              <a:t>задачей </a:t>
            </a:r>
            <a:r>
              <a:rPr lang="ru-RU" dirty="0" err="1"/>
              <a:t>акмеологии</a:t>
            </a:r>
            <a:r>
              <a:rPr lang="ru-RU" dirty="0"/>
              <a:t> является выяснение того, что должно быть сформировано у человека на каждом возрастном этапе в детстве и юности, чтобы он смог успешно реализовать свой потенциал на ступени зрелости (Словарь-справочник по педагогике /под общ. ред. П.И. </a:t>
            </a:r>
            <a:r>
              <a:rPr lang="ru-RU" dirty="0" err="1"/>
              <a:t>Пидкасистого</a:t>
            </a:r>
            <a:r>
              <a:rPr lang="ru-RU" dirty="0"/>
              <a:t>. 2004. С.13.).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502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3200" dirty="0">
                <a:solidFill>
                  <a:srgbClr val="C00000"/>
                </a:solidFill>
              </a:rPr>
              <a:t>Предмет </a:t>
            </a:r>
            <a:r>
              <a:rPr lang="ru-RU" sz="3200" dirty="0" err="1">
                <a:solidFill>
                  <a:srgbClr val="C00000"/>
                </a:solidFill>
              </a:rPr>
              <a:t>акмеологии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объективные </a:t>
            </a:r>
          </a:p>
          <a:p>
            <a:pPr marL="109728" indent="0">
              <a:buNone/>
            </a:pPr>
            <a:r>
              <a:rPr lang="ru-RU" dirty="0" smtClean="0"/>
              <a:t>(</a:t>
            </a:r>
            <a:r>
              <a:rPr lang="ru-RU" dirty="0"/>
              <a:t>качество воспитания и </a:t>
            </a:r>
            <a:r>
              <a:rPr lang="ru-RU" dirty="0" smtClean="0"/>
              <a:t>образования</a:t>
            </a:r>
            <a:r>
              <a:rPr lang="ru-RU" dirty="0"/>
              <a:t>, полученные человеком) и </a:t>
            </a:r>
            <a:endParaRPr lang="ru-RU" dirty="0" smtClean="0"/>
          </a:p>
          <a:p>
            <a:pPr marL="109728" indent="0">
              <a:buNone/>
            </a:pPr>
            <a:r>
              <a:rPr lang="ru-RU" dirty="0" smtClean="0">
                <a:solidFill>
                  <a:srgbClr val="C00000"/>
                </a:solidFill>
              </a:rPr>
              <a:t>субъективные</a:t>
            </a:r>
            <a:r>
              <a:rPr lang="ru-RU" dirty="0" smtClean="0"/>
              <a:t> </a:t>
            </a:r>
          </a:p>
          <a:p>
            <a:pPr marL="109728" indent="0">
              <a:buNone/>
            </a:pPr>
            <a:r>
              <a:rPr lang="ru-RU" dirty="0" smtClean="0"/>
              <a:t>(</a:t>
            </a:r>
            <a:r>
              <a:rPr lang="ru-RU" dirty="0"/>
              <a:t>талант, </a:t>
            </a:r>
            <a:r>
              <a:rPr lang="ru-RU" dirty="0" smtClean="0"/>
              <a:t>способности </a:t>
            </a:r>
            <a:r>
              <a:rPr lang="ru-RU" dirty="0"/>
              <a:t>человека) факторы, содействующие достижению вершин </a:t>
            </a:r>
            <a:r>
              <a:rPr lang="ru-RU" dirty="0" smtClean="0"/>
              <a:t>профессионализма</a:t>
            </a:r>
            <a:r>
              <a:rPr lang="ru-RU" dirty="0"/>
              <a:t>, а также закономерности в организации обучения </a:t>
            </a:r>
            <a:r>
              <a:rPr lang="ru-RU" dirty="0" smtClean="0"/>
              <a:t>специалистов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75955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dirty="0" err="1">
                <a:solidFill>
                  <a:srgbClr val="C00000"/>
                </a:solidFill>
              </a:rPr>
              <a:t>Акмеологический</a:t>
            </a:r>
            <a:r>
              <a:rPr lang="ru-RU" dirty="0">
                <a:solidFill>
                  <a:srgbClr val="C00000"/>
                </a:solidFill>
              </a:rPr>
              <a:t> уровень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характеризуется </a:t>
            </a:r>
            <a:r>
              <a:rPr lang="ru-RU" dirty="0"/>
              <a:t>уровнем достижения профессионализма, определяется особенностями профессиональной деятельности. </a:t>
            </a:r>
            <a:endParaRPr lang="ru-RU" dirty="0" smtClean="0"/>
          </a:p>
          <a:p>
            <a:r>
              <a:rPr lang="ru-RU" dirty="0" smtClean="0"/>
              <a:t>Становление </a:t>
            </a:r>
            <a:r>
              <a:rPr lang="ru-RU" dirty="0"/>
              <a:t>настоящего профессионала и его </a:t>
            </a:r>
            <a:r>
              <a:rPr lang="ru-RU" dirty="0" smtClean="0"/>
              <a:t>профессионализма </a:t>
            </a:r>
            <a:r>
              <a:rPr lang="ru-RU" dirty="0"/>
              <a:t>всегда связано с личностно-профессиональным развитием.</a:t>
            </a:r>
          </a:p>
        </p:txBody>
      </p:sp>
    </p:spTree>
    <p:extLst>
      <p:ext uri="{BB962C8B-B14F-4D97-AF65-F5344CB8AC3E}">
        <p14:creationId xmlns:p14="http://schemas.microsoft.com/office/powerpoint/2010/main" xmlns="" val="3060590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Методы </a:t>
            </a:r>
            <a:r>
              <a:rPr lang="ru-RU" dirty="0" err="1" smtClean="0">
                <a:solidFill>
                  <a:srgbClr val="C00000"/>
                </a:solidFill>
              </a:rPr>
              <a:t>акмеологии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dirty="0" smtClean="0"/>
              <a:t>1. </a:t>
            </a:r>
            <a:r>
              <a:rPr lang="ru-RU" dirty="0"/>
              <a:t>От методов применяемых в </a:t>
            </a:r>
            <a:r>
              <a:rPr lang="ru-RU" dirty="0" err="1"/>
              <a:t>акмеологии</a:t>
            </a:r>
            <a:r>
              <a:rPr lang="ru-RU" dirty="0"/>
              <a:t>  в полной мере зависит результативность </a:t>
            </a:r>
            <a:r>
              <a:rPr lang="ru-RU" dirty="0" err="1"/>
              <a:t>акмеологических</a:t>
            </a:r>
            <a:r>
              <a:rPr lang="ru-RU" dirty="0"/>
              <a:t> исследований и эффективность решаемых практических задач.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В </a:t>
            </a:r>
            <a:r>
              <a:rPr lang="ru-RU" dirty="0"/>
              <a:t>основании классификации методов, применяемых в </a:t>
            </a:r>
            <a:r>
              <a:rPr lang="ru-RU" dirty="0" err="1" smtClean="0"/>
              <a:t>акмеологии</a:t>
            </a:r>
            <a:r>
              <a:rPr lang="ru-RU" dirty="0"/>
              <a:t>, лежат теоретические и инструментально-практические методы.</a:t>
            </a:r>
          </a:p>
          <a:p>
            <a:pPr marL="109728" indent="0">
              <a:buNone/>
            </a:pPr>
            <a:endParaRPr lang="ru-RU" dirty="0" smtClean="0"/>
          </a:p>
          <a:p>
            <a:pPr marL="109728" indent="0">
              <a:buNone/>
            </a:pPr>
            <a:r>
              <a:rPr lang="ru-RU" dirty="0" smtClean="0"/>
              <a:t>К </a:t>
            </a:r>
            <a:r>
              <a:rPr lang="ru-RU" dirty="0"/>
              <a:t>теоретическим методам </a:t>
            </a:r>
            <a:r>
              <a:rPr lang="ru-RU" dirty="0" err="1"/>
              <a:t>акмеологических</a:t>
            </a:r>
            <a:r>
              <a:rPr lang="ru-RU" dirty="0"/>
              <a:t> исследований относятся:</a:t>
            </a:r>
          </a:p>
          <a:p>
            <a:pPr marL="109728" indent="0">
              <a:buNone/>
            </a:pPr>
            <a:r>
              <a:rPr lang="ru-RU" dirty="0" smtClean="0"/>
              <a:t>- логические </a:t>
            </a:r>
            <a:r>
              <a:rPr lang="ru-RU" dirty="0"/>
              <a:t>- это анализ, синтез, индукция, дедукция, мысленный эксперимент;</a:t>
            </a:r>
          </a:p>
          <a:p>
            <a:pPr marL="109728" indent="0">
              <a:buNone/>
            </a:pPr>
            <a:r>
              <a:rPr lang="ru-RU" dirty="0" smtClean="0"/>
              <a:t>- математические </a:t>
            </a:r>
            <a:r>
              <a:rPr lang="ru-RU" dirty="0"/>
              <a:t>методы анализа: корреляционный, факторный, дисперсионный, дискриминантный, кластерный;</a:t>
            </a:r>
          </a:p>
          <a:p>
            <a:pPr marL="109728" indent="0">
              <a:buNone/>
            </a:pPr>
            <a:r>
              <a:rPr lang="ru-RU" dirty="0" smtClean="0"/>
              <a:t>- междисциплинарные </a:t>
            </a:r>
            <a:r>
              <a:rPr lang="ru-RU" dirty="0"/>
              <a:t>методы-подходы: комплексный, системный, функциональный, генетический, </a:t>
            </a:r>
            <a:r>
              <a:rPr lang="ru-RU" dirty="0" err="1"/>
              <a:t>лонгитюдный</a:t>
            </a:r>
            <a:r>
              <a:rPr lang="ru-RU" dirty="0"/>
              <a:t>, модельный, </a:t>
            </a:r>
            <a:r>
              <a:rPr lang="ru-RU" dirty="0" smtClean="0"/>
              <a:t>биографический</a:t>
            </a:r>
            <a:r>
              <a:rPr lang="ru-RU" dirty="0"/>
              <a:t>, ситуативный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79598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инструментально-практические методы 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400" dirty="0" smtClean="0"/>
              <a:t>- общенаучные</a:t>
            </a:r>
            <a:r>
              <a:rPr lang="ru-RU" sz="2400" dirty="0"/>
              <a:t>: наблюдение, эксперимент, экспертные оценки;</a:t>
            </a:r>
          </a:p>
          <a:p>
            <a:pPr marL="109728" indent="0">
              <a:buNone/>
            </a:pPr>
            <a:r>
              <a:rPr lang="ru-RU" sz="2400" dirty="0" smtClean="0"/>
              <a:t>- методы </a:t>
            </a:r>
            <a:r>
              <a:rPr lang="ru-RU" sz="2400" dirty="0"/>
              <a:t>частных наук: психологические (тестирование, наблюдение, беседа, самонаблюдение, самоотчет, </a:t>
            </a:r>
            <a:r>
              <a:rPr lang="ru-RU" sz="2400" dirty="0" err="1"/>
              <a:t>психосемантические</a:t>
            </a:r>
            <a:r>
              <a:rPr lang="ru-RU" sz="2400" dirty="0"/>
              <a:t>); социологические (перепись, опрос, интервьюирование, </a:t>
            </a:r>
            <a:r>
              <a:rPr lang="ru-RU" sz="2400" dirty="0" smtClean="0"/>
              <a:t>анкетирование</a:t>
            </a:r>
            <a:r>
              <a:rPr lang="ru-RU" sz="2400" dirty="0"/>
              <a:t>); психофизиологические;</a:t>
            </a:r>
          </a:p>
          <a:p>
            <a:pPr marL="109728" indent="0">
              <a:buNone/>
            </a:pPr>
            <a:r>
              <a:rPr lang="ru-RU" sz="2400" dirty="0" smtClean="0"/>
              <a:t>- </a:t>
            </a:r>
            <a:r>
              <a:rPr lang="ru-RU" sz="2400" dirty="0" err="1" smtClean="0"/>
              <a:t>акмеологические</a:t>
            </a:r>
            <a:r>
              <a:rPr lang="ru-RU" sz="2400" dirty="0"/>
              <a:t>, например, </a:t>
            </a:r>
            <a:r>
              <a:rPr lang="ru-RU" sz="2400" dirty="0" err="1"/>
              <a:t>акмеологическая</a:t>
            </a:r>
            <a:r>
              <a:rPr lang="ru-RU" sz="2400" dirty="0"/>
              <a:t> диагностика</a:t>
            </a:r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0795982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864096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C00000"/>
                </a:solidFill>
              </a:rPr>
              <a:t>метод </a:t>
            </a:r>
            <a:r>
              <a:rPr lang="ru-RU" sz="2800" dirty="0">
                <a:solidFill>
                  <a:srgbClr val="C00000"/>
                </a:solidFill>
              </a:rPr>
              <a:t>сравнения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899592" y="1628800"/>
            <a:ext cx="7787208" cy="424847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800" dirty="0" smtClean="0"/>
              <a:t>является </a:t>
            </a:r>
            <a:r>
              <a:rPr lang="ru-RU" sz="2800" dirty="0"/>
              <a:t>важнейшим общенаучным методом, постоянно применяемым в </a:t>
            </a:r>
            <a:r>
              <a:rPr lang="ru-RU" sz="2800" dirty="0" err="1"/>
              <a:t>акмеологических</a:t>
            </a:r>
            <a:r>
              <a:rPr lang="ru-RU" sz="2800" dirty="0"/>
              <a:t> исследованиях. </a:t>
            </a:r>
            <a:endParaRPr lang="ru-RU" sz="2800" dirty="0" smtClean="0"/>
          </a:p>
          <a:p>
            <a:pPr marL="109728" indent="0">
              <a:buNone/>
            </a:pPr>
            <a:r>
              <a:rPr lang="ru-RU" sz="2800" dirty="0" smtClean="0"/>
              <a:t>Этот метод </a:t>
            </a:r>
            <a:r>
              <a:rPr lang="ru-RU" sz="2800" dirty="0"/>
              <a:t>применяется преимущественно в виде сравнительного анализа высоко и малопродуктивной деятельности, личностных характеристик, обеспечивающих успешность деятельности</a:t>
            </a:r>
            <a:r>
              <a:rPr lang="ru-RU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4079598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Другая 20">
      <a:dk1>
        <a:sysClr val="windowText" lastClr="000000"/>
      </a:dk1>
      <a:lt1>
        <a:sysClr val="window" lastClr="FFFFFF"/>
      </a:lt1>
      <a:dk2>
        <a:srgbClr val="C6D9F0"/>
      </a:dk2>
      <a:lt2>
        <a:srgbClr val="F2F2F2"/>
      </a:lt2>
      <a:accent1>
        <a:srgbClr val="4F81BD"/>
      </a:accent1>
      <a:accent2>
        <a:srgbClr val="163356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70C0"/>
      </a:hlink>
      <a:folHlink>
        <a:srgbClr val="800080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198</TotalTime>
  <Words>926</Words>
  <Application>Microsoft Office PowerPoint</Application>
  <PresentationFormat>Экран (4:3)</PresentationFormat>
  <Paragraphs>71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МЕТОДЫ ИССЛЕДОВАНИЯ ЛИЧНОСТНЫХ КАЧЕСТВ СПОРТИВНОГО ПЕДАГОГА </vt:lpstr>
      <vt:lpstr>ЦЕЛЬ</vt:lpstr>
      <vt:lpstr>СОДЕРЖАНИЕ</vt:lpstr>
      <vt:lpstr>Акмеология</vt:lpstr>
      <vt:lpstr>Предмет акмеологии </vt:lpstr>
      <vt:lpstr>Акмеологический уровень </vt:lpstr>
      <vt:lpstr>Методы акмеологии </vt:lpstr>
      <vt:lpstr>инструментально-практические методы </vt:lpstr>
      <vt:lpstr>метод сравнения </vt:lpstr>
      <vt:lpstr>акмеологический анализ </vt:lpstr>
      <vt:lpstr>акмеологический эксперимент </vt:lpstr>
      <vt:lpstr>ВЫВОДЫ</vt:lpstr>
      <vt:lpstr>ИСПОЛЬЗОВАННАЯ ЛИТЕРАТУРА</vt:lpstr>
    </vt:vector>
  </TitlesOfParts>
  <Company>Krokoz™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и характер спорта</dc:title>
  <dc:creator>Admin</dc:creator>
  <cp:lastModifiedBy>kalymbetova</cp:lastModifiedBy>
  <cp:revision>47</cp:revision>
  <dcterms:created xsi:type="dcterms:W3CDTF">2015-11-06T19:58:30Z</dcterms:created>
  <dcterms:modified xsi:type="dcterms:W3CDTF">2016-02-10T09:34:22Z</dcterms:modified>
</cp:coreProperties>
</file>